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56" r:id="rId5"/>
    <p:sldId id="258" r:id="rId6"/>
    <p:sldId id="259" r:id="rId7"/>
    <p:sldId id="260" r:id="rId8"/>
    <p:sldId id="261" r:id="rId9"/>
    <p:sldId id="257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4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398E4E2-9E28-4562-BE0C-E270A560BA2A}">
          <p14:sldIdLst>
            <p14:sldId id="256"/>
          </p14:sldIdLst>
        </p14:section>
        <p14:section name="Recap P1+2" id="{CEC89542-20C3-4761-BC5B-F869E36A59C1}">
          <p14:sldIdLst>
            <p14:sldId id="258"/>
            <p14:sldId id="259"/>
          </p14:sldIdLst>
        </p14:section>
        <p14:section name="Booleaanse Logica" id="{8E8CE3AD-52CB-492E-A134-95BADB56AFCA}">
          <p14:sldIdLst>
            <p14:sldId id="260"/>
            <p14:sldId id="261"/>
          </p14:sldIdLst>
        </p14:section>
        <p14:section name="Recursie" id="{C204DCB9-0C39-46C1-AE5B-4234D36EF3C9}">
          <p14:sldIdLst>
            <p14:sldId id="257"/>
            <p14:sldId id="265"/>
            <p14:sldId id="264"/>
            <p14:sldId id="266"/>
            <p14:sldId id="267"/>
            <p14:sldId id="268"/>
            <p14:sldId id="269"/>
            <p14:sldId id="270"/>
            <p14:sldId id="271"/>
            <p14:sldId id="274"/>
            <p14:sldId id="275"/>
            <p14:sldId id="272"/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3615D-3536-4F72-9BB7-E82564B2E234}" v="107" dt="2021-01-25T17:55:1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79394" autoAdjust="0"/>
  </p:normalViewPr>
  <p:slideViewPr>
    <p:cSldViewPr snapToGrid="0">
      <p:cViewPr varScale="1">
        <p:scale>
          <a:sx n="50" d="100"/>
          <a:sy n="50" d="100"/>
        </p:scale>
        <p:origin x="6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Vervoersmiddel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421C60C-B8BE-4DD3-B276-AD7740199AC4}">
      <dgm:prSet phldrT="[Tekst]"/>
      <dgm:spPr/>
      <dgm:t>
        <a:bodyPr/>
        <a:lstStyle/>
        <a:p>
          <a:r>
            <a:rPr lang="nl-NL" dirty="0"/>
            <a:t>Kleur</a:t>
          </a:r>
          <a:endParaRPr lang="en-NL" dirty="0"/>
        </a:p>
      </dgm:t>
    </dgm:pt>
    <dgm:pt modelId="{5AD372D4-8AAF-4360-95D3-FD1623B4AAB3}" type="parTrans" cxnId="{DDAD9127-A094-453D-9A6F-055D67093567}">
      <dgm:prSet/>
      <dgm:spPr/>
      <dgm:t>
        <a:bodyPr/>
        <a:lstStyle/>
        <a:p>
          <a:endParaRPr lang="en-NL"/>
        </a:p>
      </dgm:t>
    </dgm:pt>
    <dgm:pt modelId="{C1EE6990-C2FD-47EC-99FC-9247F5D06C6B}" type="sibTrans" cxnId="{DDAD9127-A094-453D-9A6F-055D67093567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27746531-FF45-4E5A-947A-92DB3C611F62}">
      <dgm:prSet phldrT="[Tekst]"/>
      <dgm:spPr/>
      <dgm:t>
        <a:bodyPr/>
        <a:lstStyle/>
        <a:p>
          <a:r>
            <a:rPr lang="nl-NL" dirty="0"/>
            <a:t>Fabrikant</a:t>
          </a:r>
          <a:endParaRPr lang="en-NL" dirty="0"/>
        </a:p>
      </dgm:t>
    </dgm:pt>
    <dgm:pt modelId="{E53F2767-B867-4DCA-8FC5-6BE47109013D}" type="parTrans" cxnId="{77A273D4-F966-4CF8-AFB0-0D9AE74B4F79}">
      <dgm:prSet/>
      <dgm:spPr/>
      <dgm:t>
        <a:bodyPr/>
        <a:lstStyle/>
        <a:p>
          <a:endParaRPr lang="en-NL"/>
        </a:p>
      </dgm:t>
    </dgm:pt>
    <dgm:pt modelId="{D30711A8-4093-44C2-B0FE-A6C34BD07CD2}" type="sibTrans" cxnId="{77A273D4-F966-4CF8-AFB0-0D9AE74B4F79}">
      <dgm:prSet/>
      <dgm:spPr/>
      <dgm:t>
        <a:bodyPr/>
        <a:lstStyle/>
        <a:p>
          <a:endParaRPr lang="en-NL"/>
        </a:p>
      </dgm:t>
    </dgm:pt>
    <dgm:pt modelId="{3BD669A2-0A4A-4A19-B330-2264D8638F98}">
      <dgm:prSet phldrT="[Tekst]"/>
      <dgm:spPr/>
      <dgm:t>
        <a:bodyPr/>
        <a:lstStyle/>
        <a:p>
          <a:r>
            <a:rPr lang="nl-NL" dirty="0"/>
            <a:t>Berijden</a:t>
          </a:r>
          <a:endParaRPr lang="en-NL" dirty="0"/>
        </a:p>
      </dgm:t>
    </dgm:pt>
    <dgm:pt modelId="{1B3BF5F6-6B6A-49A4-89BE-BBF23510B709}" type="parTrans" cxnId="{CDBA05CB-5D2D-4ED1-B795-D44433EE6AA6}">
      <dgm:prSet/>
      <dgm:spPr/>
      <dgm:t>
        <a:bodyPr/>
        <a:lstStyle/>
        <a:p>
          <a:endParaRPr lang="en-NL"/>
        </a:p>
      </dgm:t>
    </dgm:pt>
    <dgm:pt modelId="{1226030C-35EF-4EA5-B812-76A3358A9471}" type="sibTrans" cxnId="{CDBA05CB-5D2D-4ED1-B795-D44433EE6AA6}">
      <dgm:prSet/>
      <dgm:spPr/>
      <dgm:t>
        <a:bodyPr/>
        <a:lstStyle/>
        <a:p>
          <a:endParaRPr lang="en-NL"/>
        </a:p>
      </dgm:t>
    </dgm:pt>
    <dgm:pt modelId="{F9FD51B5-8C11-4450-96E0-89071760D4C3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A22F060C-1A80-48E0-86F3-41DC075398D8}" type="parTrans" cxnId="{B800BD4F-D6C6-4F5E-87A2-A0E98446ABEB}">
      <dgm:prSet/>
      <dgm:spPr/>
      <dgm:t>
        <a:bodyPr/>
        <a:lstStyle/>
        <a:p>
          <a:endParaRPr lang="en-NL"/>
        </a:p>
      </dgm:t>
    </dgm:pt>
    <dgm:pt modelId="{4F3EC54D-EFD6-47F8-8F8F-9A74A2E02952}" type="sibTrans" cxnId="{B800BD4F-D6C6-4F5E-87A2-A0E98446ABEB}">
      <dgm:prSet/>
      <dgm:spPr/>
      <dgm:t>
        <a:bodyPr/>
        <a:lstStyle/>
        <a:p>
          <a:endParaRPr lang="en-NL"/>
        </a:p>
      </dgm:t>
    </dgm:pt>
    <dgm:pt modelId="{C75E9AE2-FA54-4CD5-A106-F7C8D8BF35B6}">
      <dgm:prSet phldrT="[Tekst]"/>
      <dgm:spPr/>
      <dgm:t>
        <a:bodyPr/>
        <a:lstStyle/>
        <a:p>
          <a:r>
            <a:rPr lang="nl-NL" dirty="0"/>
            <a:t>Snelheid</a:t>
          </a:r>
          <a:endParaRPr lang="en-NL" dirty="0"/>
        </a:p>
      </dgm:t>
    </dgm:pt>
    <dgm:pt modelId="{30F4313F-B0EE-445B-9274-628C5E2EB90C}" type="parTrans" cxnId="{FA507F7B-C764-442B-A08F-C59442AAAF74}">
      <dgm:prSet/>
      <dgm:spPr/>
      <dgm:t>
        <a:bodyPr/>
        <a:lstStyle/>
        <a:p>
          <a:endParaRPr lang="en-NL"/>
        </a:p>
      </dgm:t>
    </dgm:pt>
    <dgm:pt modelId="{E8862B2C-D94E-482A-A588-C08AFCB7A720}" type="sibTrans" cxnId="{FA507F7B-C764-442B-A08F-C59442AAAF74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24D5B31C-A0D1-4802-91FC-9DA24AAA5D93}" type="presOf" srcId="{E421C60C-B8BE-4DD3-B276-AD7740199AC4}" destId="{6562A96F-42F1-4287-9461-CFAB3CA506E6}" srcOrd="0" destOrd="1" presId="urn:microsoft.com/office/officeart/2005/8/layout/hList3"/>
    <dgm:cxn modelId="{5A67F625-B35C-4ACE-AF83-AB182AC9055D}" srcId="{E8A53460-1BEF-4BC7-988D-E155B7FD5932}" destId="{5F47731F-49B2-42E2-81CC-F58DBDA10BC3}" srcOrd="2" destOrd="0" parTransId="{8C03931A-4C84-446C-B8A6-1458E394E861}" sibTransId="{69116B2C-3AEE-46AC-8BE4-E948F4CF6715}"/>
    <dgm:cxn modelId="{DDAD9127-A094-453D-9A6F-055D67093567}" srcId="{3C5BE752-B09F-4E89-AA76-2ABC080EE9BD}" destId="{E421C60C-B8BE-4DD3-B276-AD7740199AC4}" srcOrd="0" destOrd="0" parTransId="{5AD372D4-8AAF-4360-95D3-FD1623B4AAB3}" sibTransId="{C1EE6990-C2FD-47EC-99FC-9247F5D06C6B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3" presId="urn:microsoft.com/office/officeart/2005/8/layout/hList3"/>
    <dgm:cxn modelId="{6E1F2E61-0A1C-4414-88E9-0D3047D5A5D6}" type="presOf" srcId="{C75E9AE2-FA54-4CD5-A106-F7C8D8BF35B6}" destId="{6562A96F-42F1-4287-9461-CFAB3CA506E6}" srcOrd="0" destOrd="3" presId="urn:microsoft.com/office/officeart/2005/8/layout/hList3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3" destOrd="0" parTransId="{4037FEB1-E9C7-4717-AE62-B1286957806B}" sibTransId="{379459A5-9F19-49D9-A1D7-D97A180E48CB}"/>
    <dgm:cxn modelId="{B800BD4F-D6C6-4F5E-87A2-A0E98446ABEB}" srcId="{E8A53460-1BEF-4BC7-988D-E155B7FD5932}" destId="{F9FD51B5-8C11-4450-96E0-89071760D4C3}" srcOrd="1" destOrd="0" parTransId="{A22F060C-1A80-48E0-86F3-41DC075398D8}" sibTransId="{4F3EC54D-EFD6-47F8-8F8F-9A74A2E02952}"/>
    <dgm:cxn modelId="{FB0D8373-EF78-4008-A8C1-246B9D449872}" type="presOf" srcId="{01652366-4B4F-4740-8FE5-9F57E6DD8812}" destId="{6562A96F-42F1-4287-9461-CFAB3CA506E6}" srcOrd="0" destOrd="4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FA507F7B-C764-442B-A08F-C59442AAAF74}" srcId="{3C5BE752-B09F-4E89-AA76-2ABC080EE9BD}" destId="{C75E9AE2-FA54-4CD5-A106-F7C8D8BF35B6}" srcOrd="2" destOrd="0" parTransId="{30F4313F-B0EE-445B-9274-628C5E2EB90C}" sibTransId="{E8862B2C-D94E-482A-A588-C08AFCB7A720}"/>
    <dgm:cxn modelId="{8E9F4F8B-FDC5-479B-A694-B6A357B10AE9}" type="presOf" srcId="{F9FD51B5-8C11-4450-96E0-89071760D4C3}" destId="{1C63B05A-33C3-4E00-9D24-37C68F249DF0}" srcOrd="0" destOrd="2" presId="urn:microsoft.com/office/officeart/2005/8/layout/hList3"/>
    <dgm:cxn modelId="{0A966E92-760F-445D-8620-B9EBDD37E340}" type="presOf" srcId="{3BD669A2-0A4A-4A19-B330-2264D8638F98}" destId="{1C63B05A-33C3-4E00-9D24-37C68F249DF0}" srcOrd="0" destOrd="1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138AC8B4-4910-49E2-AD46-526557090AA5}" type="presOf" srcId="{27746531-FF45-4E5A-947A-92DB3C611F62}" destId="{6562A96F-42F1-4287-9461-CFAB3CA506E6}" srcOrd="0" destOrd="2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CDBA05CB-5D2D-4ED1-B795-D44433EE6AA6}" srcId="{E8A53460-1BEF-4BC7-988D-E155B7FD5932}" destId="{3BD669A2-0A4A-4A19-B330-2264D8638F98}" srcOrd="0" destOrd="0" parTransId="{1B3BF5F6-6B6A-49A4-89BE-BBF23510B709}" sibTransId="{1226030C-35EF-4EA5-B812-76A3358A9471}"/>
    <dgm:cxn modelId="{77A273D4-F966-4CF8-AFB0-0D9AE74B4F79}" srcId="{3C5BE752-B09F-4E89-AA76-2ABC080EE9BD}" destId="{27746531-FF45-4E5A-947A-92DB3C611F62}" srcOrd="1" destOrd="0" parTransId="{E53F2767-B867-4DCA-8FC5-6BE47109013D}" sibTransId="{D30711A8-4093-44C2-B0FE-A6C34BD07CD2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Auto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Starten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4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r>
            <a:rPr lang="nl-NL" dirty="0" err="1"/>
            <a:t>AantalDeuren</a:t>
          </a:r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6C1F0914-446A-4AD8-8B4A-DBFF551B8245}">
      <dgm:prSet phldrT="[Tekst]"/>
      <dgm:spPr/>
      <dgm:t>
        <a:bodyPr/>
        <a:lstStyle/>
        <a:p>
          <a:r>
            <a:rPr lang="nl-NL" dirty="0" err="1"/>
            <a:t>DeurOpen</a:t>
          </a:r>
          <a:endParaRPr lang="en-NL" dirty="0"/>
        </a:p>
      </dgm:t>
    </dgm:pt>
    <dgm:pt modelId="{FFD136EF-A389-4AA0-B8DF-9C6BFACD6834}" type="parTrans" cxnId="{6248FD9F-8BD2-47DB-B81E-7A9AED9A6751}">
      <dgm:prSet/>
      <dgm:spPr/>
      <dgm:t>
        <a:bodyPr/>
        <a:lstStyle/>
        <a:p>
          <a:endParaRPr lang="en-NL"/>
        </a:p>
      </dgm:t>
    </dgm:pt>
    <dgm:pt modelId="{7977B3B5-B288-4FF6-B450-C638C38DDEF8}" type="sibTrans" cxnId="{6248FD9F-8BD2-47DB-B81E-7A9AED9A6751}">
      <dgm:prSet/>
      <dgm:spPr/>
      <dgm:t>
        <a:bodyPr/>
        <a:lstStyle/>
        <a:p>
          <a:endParaRPr lang="en-NL"/>
        </a:p>
      </dgm:t>
    </dgm:pt>
    <dgm:pt modelId="{8ED74AE4-8D76-4768-BEA3-102009891DB1}">
      <dgm:prSet phldrT="[Tekst]"/>
      <dgm:spPr/>
      <dgm:t>
        <a:bodyPr/>
        <a:lstStyle/>
        <a:p>
          <a:r>
            <a:rPr lang="nl-NL" dirty="0" err="1"/>
            <a:t>DeurDicht</a:t>
          </a:r>
          <a:endParaRPr lang="en-NL" dirty="0"/>
        </a:p>
      </dgm:t>
    </dgm:pt>
    <dgm:pt modelId="{AE2EC55D-2A8F-42A7-880D-A6D03DA1D1AE}" type="parTrans" cxnId="{54E9D156-D826-4CDA-A99C-76B993E18142}">
      <dgm:prSet/>
      <dgm:spPr/>
      <dgm:t>
        <a:bodyPr/>
        <a:lstStyle/>
        <a:p>
          <a:endParaRPr lang="en-NL"/>
        </a:p>
      </dgm:t>
    </dgm:pt>
    <dgm:pt modelId="{C350CD40-3C61-4492-92E0-9EE749C01372}" type="sibTrans" cxnId="{54E9D156-D826-4CDA-A99C-76B993E18142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602" custLinFactNeighborY="-9349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54E9D156-D826-4CDA-A99C-76B993E18142}" srcId="{E8A53460-1BEF-4BC7-988D-E155B7FD5932}" destId="{8ED74AE4-8D76-4768-BEA3-102009891DB1}" srcOrd="4" destOrd="0" parTransId="{AE2EC55D-2A8F-42A7-880D-A6D03DA1D1AE}" sibTransId="{C350CD40-3C61-4492-92E0-9EE749C01372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C0C7727B-F189-43EB-83F1-AB34431A77CD}" type="presOf" srcId="{6C1F0914-446A-4AD8-8B4A-DBFF551B8245}" destId="{1C63B05A-33C3-4E00-9D24-37C68F249DF0}" srcOrd="0" destOrd="4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6248FD9F-8BD2-47DB-B81E-7A9AED9A6751}" srcId="{E8A53460-1BEF-4BC7-988D-E155B7FD5932}" destId="{6C1F0914-446A-4AD8-8B4A-DBFF551B8245}" srcOrd="3" destOrd="0" parTransId="{FFD136EF-A389-4AA0-B8DF-9C6BFACD6834}" sibTransId="{7977B3B5-B288-4FF6-B450-C638C38DDEF8}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2F0443DB-6EFA-4634-9041-D39E06431F21}" type="presOf" srcId="{8ED74AE4-8D76-4768-BEA3-102009891DB1}" destId="{1C63B05A-33C3-4E00-9D24-37C68F249DF0}" srcOrd="0" destOrd="5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Step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Opstappen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Fiets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OpZadelGaanZitten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Vervoersmiddel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Informatie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Kleur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Fabrikant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Snelheid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Wielen</a:t>
          </a:r>
          <a:endParaRPr lang="en-NL" sz="2400" kern="1200" dirty="0"/>
        </a:p>
      </dsp:txBody>
      <dsp:txXfrm>
        <a:off x="0" y="1123042"/>
        <a:ext cx="2935514" cy="2358389"/>
      </dsp:txXfrm>
    </dsp:sp>
    <dsp:sp modelId="{1C63B05A-33C3-4E00-9D24-37C68F249DF0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Acties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Berijden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SnelheidPlus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SnelheidMin</a:t>
          </a:r>
          <a:endParaRPr lang="en-NL" sz="24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Auto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Informatie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Wielen = 4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AantalDeuren</a:t>
          </a:r>
          <a:endParaRPr lang="en-NL" sz="19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Acties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Starten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SnelheidPlus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SnelheidMin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DeurOpen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DeurDicht</a:t>
          </a:r>
          <a:endParaRPr lang="en-NL" sz="19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Step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Informatie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Wielen = 2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7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Acties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Opstappen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SnelheidPlus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SnelheidMin</a:t>
          </a:r>
          <a:endParaRPr lang="en-NL" sz="27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Fiets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Informatie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/>
            <a:t>Wielen = 2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2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Acties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OpZadelGaanZitten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SnelheidPlus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SnelheidMin</a:t>
          </a:r>
          <a:endParaRPr lang="en-NL" sz="22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381E3-FA85-4AE8-9B11-999D5E05561D}" type="datetimeFigureOut">
              <a:rPr lang="nl-NL" smtClean="0"/>
              <a:t>8-2-2021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6ED0-D734-4939-9338-F1A2206B4A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12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39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450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79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63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510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11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29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51768" y="4914900"/>
            <a:ext cx="8640233" cy="1943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0" y="0"/>
            <a:ext cx="355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253" y="502024"/>
            <a:ext cx="4978400" cy="310403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567A8D1-339B-456D-A3FD-F617564DB681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1A6DCC4-2EF0-49D2-92FF-FB105290DEBD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eld rechts, blauwe bal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72166"/>
            <a:ext cx="12192000" cy="3815403"/>
          </a:xfrm>
          <a:solidFill>
            <a:srgbClr val="185BA7"/>
          </a:solidFill>
        </p:spPr>
        <p:txBody>
          <a:bodyPr lIns="576000" tIns="1152000" rIns="5220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98593" y="138"/>
            <a:ext cx="6193536" cy="6857862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33" y="2386584"/>
            <a:ext cx="4589856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192" y="2066544"/>
            <a:ext cx="5674944" cy="437083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1" y="3154680"/>
            <a:ext cx="4937761" cy="37033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1B4E1C-391A-4DCA-BCD7-56E443138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46812" cy="140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3137" y="1678780"/>
            <a:ext cx="5388865" cy="51792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33" y="1270000"/>
            <a:ext cx="5367867" cy="5167376"/>
          </a:xfrm>
          <a:solidFill>
            <a:schemeClr val="bg1"/>
          </a:solidFill>
        </p:spPr>
        <p:txBody>
          <a:bodyPr lIns="288000" tIns="288000" rIns="18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te foto tekst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61872"/>
            <a:ext cx="6096000" cy="5596128"/>
          </a:xfrm>
          <a:solidFill>
            <a:schemeClr val="bg1"/>
          </a:solidFill>
        </p:spPr>
        <p:txBody>
          <a:bodyPr lIns="576000" tIns="756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581912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6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217627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55064"/>
            <a:ext cx="6425184" cy="5202936"/>
          </a:xfrm>
          <a:solidFill>
            <a:schemeClr val="bg1"/>
          </a:solidFill>
        </p:spPr>
        <p:txBody>
          <a:bodyPr lIns="576000" tIns="648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833510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DE57EF-A71F-46B8-B57B-AE9399796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42" y="2171649"/>
            <a:ext cx="4769113" cy="3503683"/>
          </a:xfrm>
          <a:prstGeom prst="rect">
            <a:avLst/>
          </a:prstGeo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4165097-063F-478D-B4DB-9174446C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1520" y="2176272"/>
            <a:ext cx="3376931" cy="32095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>
              <a:defRPr sz="2000" b="1">
                <a:solidFill>
                  <a:schemeClr val="accent2"/>
                </a:solidFill>
              </a:defRPr>
            </a:lvl2pPr>
            <a:lvl3pPr>
              <a:defRPr sz="2000" b="1">
                <a:solidFill>
                  <a:schemeClr val="accent2"/>
                </a:solidFill>
              </a:defRPr>
            </a:lvl3pPr>
            <a:lvl4pPr>
              <a:defRPr sz="2000" b="1">
                <a:solidFill>
                  <a:schemeClr val="accent2"/>
                </a:solidFill>
              </a:defRPr>
            </a:lvl4pPr>
            <a:lvl5pPr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Type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194937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8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1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AB26ACA-2592-4173-B4AC-DFAB31E64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4" y="957829"/>
            <a:ext cx="6543053" cy="49423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CCB440-3D3F-4930-ADC2-E7E0853D9A59}"/>
              </a:ext>
            </a:extLst>
          </p:cNvPr>
          <p:cNvSpPr txBox="1">
            <a:spLocks/>
          </p:cNvSpPr>
          <p:nvPr/>
        </p:nvSpPr>
        <p:spPr>
          <a:xfrm>
            <a:off x="2926080" y="1033272"/>
            <a:ext cx="6327648" cy="4791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nl-NL" sz="7200" b="1" noProof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225291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 met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986C9AA-DDE5-4DF5-B6B0-96D048039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560457" cy="6858000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69EBCD6-4EDF-4C78-B1E3-80BE6F8BA8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00" y="972458"/>
            <a:ext cx="6508800" cy="4942800"/>
          </a:xfrm>
          <a:blipFill>
            <a:blip r:embed="rId2"/>
            <a:stretch>
              <a:fillRect/>
            </a:stretch>
          </a:blipFill>
        </p:spPr>
        <p:txBody>
          <a:bodyPr lIns="648000" rIns="72000" bIns="720000" anchor="ctr" anchorCtr="0">
            <a:normAutofit/>
          </a:bodyPr>
          <a:lstStyle>
            <a:lvl1pPr marL="0" indent="0" algn="ctr"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Pauze-boodschap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06804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000" y="504000"/>
            <a:ext cx="4978400" cy="310320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D47B9F3E-CC86-4E8D-BFB2-3A319A3F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600" y="5295600"/>
            <a:ext cx="1752000" cy="1033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06A9DA1-CDB8-4A6F-9C3D-49E31CAFD330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86894007-5DD9-4E89-A7B5-5D8AC4270EF1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59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EC201FCC-10A3-40FB-B72E-45F0189CD1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5568" cy="3430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584B28B-34D4-4B58-8AD0-ADDC3D1450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21557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DB7C85-266B-4B7C-A977-69E605114D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9946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D4D80BF-F59B-450A-922E-771A825E7D2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tx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0338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200" y="1835725"/>
            <a:ext cx="4978400" cy="3200400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2" y="685801"/>
            <a:ext cx="5689601" cy="4217894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9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afbeelding 10">
            <a:extLst>
              <a:ext uri="{FF2B5EF4-FFF2-40B4-BE49-F238E27FC236}">
                <a16:creationId xmlns:a16="http://schemas.microsoft.com/office/drawing/2014/main" id="{05C441A1-76AD-4759-AE71-07EE1271F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" y="5038165"/>
            <a:ext cx="11336283" cy="18198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561" y="907475"/>
            <a:ext cx="3669553" cy="3600000"/>
          </a:xfrm>
        </p:spPr>
        <p:txBody>
          <a:bodyPr/>
          <a:lstStyle>
            <a:lvl1pPr marL="360000" indent="-360000">
              <a:spcAft>
                <a:spcPts val="2400"/>
              </a:spcAft>
              <a:buClr>
                <a:schemeClr val="tx2"/>
              </a:buClr>
              <a:buSzPct val="200000"/>
              <a:buFont typeface="+mj-lt"/>
              <a:buAutoNum type="arabicPeriod"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3FA8AD5-41EE-41EB-B993-4DEB48228550}"/>
              </a:ext>
            </a:extLst>
          </p:cNvPr>
          <p:cNvCxnSpPr>
            <a:cxnSpLocks/>
          </p:cNvCxnSpPr>
          <p:nvPr/>
        </p:nvCxnSpPr>
        <p:spPr>
          <a:xfrm>
            <a:off x="7537565" y="0"/>
            <a:ext cx="0" cy="4711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9DB53CB8-55BD-43C3-A4C9-658D4B9DFF18}"/>
              </a:ext>
            </a:extLst>
          </p:cNvPr>
          <p:cNvCxnSpPr>
            <a:cxnSpLocks/>
          </p:cNvCxnSpPr>
          <p:nvPr/>
        </p:nvCxnSpPr>
        <p:spPr>
          <a:xfrm flipH="1">
            <a:off x="7587435" y="4674414"/>
            <a:ext cx="46045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3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00000"/>
            <a:ext cx="5109633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17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5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met beeld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824" y="1307592"/>
            <a:ext cx="6187008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1824" y="1800000"/>
            <a:ext cx="6187008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44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353" y="3145536"/>
            <a:ext cx="6327649" cy="3712464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7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link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581022C-5DDA-4B99-BB47-902FB2BFD6E5}"/>
              </a:ext>
            </a:extLst>
          </p:cNvPr>
          <p:cNvSpPr/>
          <p:nvPr/>
        </p:nvSpPr>
        <p:spPr>
          <a:xfrm>
            <a:off x="246" y="6144768"/>
            <a:ext cx="12191509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42616"/>
            <a:ext cx="6717792" cy="3877056"/>
          </a:xfrm>
          <a:solidFill>
            <a:schemeClr val="bg1">
              <a:lumMod val="95000"/>
            </a:schemeClr>
          </a:solidFill>
        </p:spPr>
        <p:txBody>
          <a:bodyPr lIns="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8F42C6-EF91-4EDB-8FB3-F11C4AE9D4E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46812" cy="1408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584381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000" y="1800001"/>
            <a:ext cx="8584381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0006" t="5021" r="-100006" b="5021"/>
          <a:stretch/>
        </p:blipFill>
        <p:spPr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Programmeren C#</a:t>
            </a:r>
          </a:p>
        </p:txBody>
      </p:sp>
    </p:spTree>
    <p:extLst>
      <p:ext uri="{BB962C8B-B14F-4D97-AF65-F5344CB8AC3E}">
        <p14:creationId xmlns:p14="http://schemas.microsoft.com/office/powerpoint/2010/main" val="3008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Klein(‘A’) + Klein(‘BCD’)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9" y="2742754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(‘BCD’) = Klein(‘B’) + Klein(‘CD’)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9" y="3229702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(‘CD’) = Klein(‘C’)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9" y="371665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Klein(‘D’) + Klein(‘’)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9" y="4203598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9" y="4690546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AB0F769-2BF0-44E0-A764-EEEEF40576C7}"/>
              </a:ext>
            </a:extLst>
          </p:cNvPr>
          <p:cNvSpPr txBox="1">
            <a:spLocks/>
          </p:cNvSpPr>
          <p:nvPr/>
        </p:nvSpPr>
        <p:spPr>
          <a:xfrm>
            <a:off x="3020999" y="5177493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a’+’b’+’c’+’d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FB764DF-4B07-4384-93D5-D06ABDDF36C2}"/>
              </a:ext>
            </a:extLst>
          </p:cNvPr>
          <p:cNvSpPr txBox="1">
            <a:spLocks/>
          </p:cNvSpPr>
          <p:nvPr/>
        </p:nvSpPr>
        <p:spPr>
          <a:xfrm>
            <a:off x="3020999" y="566444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‘a’+(’b’+(’c’+(’d’)))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 - ALERT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Klein(‘BCD’) + Klein(‘A’)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5" y="2760221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Klein(‘BCD’)= Klein(‘CD’) + Klein(‘B’)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5" y="3235155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Klein(‘CD’)= Klein(‘D’) + Klein(‘C’)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5" y="3710089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Klein(‘D’)= Klein(‘’)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5" y="4185023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5" y="4659958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387032"/>
                  </p:ext>
                </p:extLst>
              </p:nvPr>
            </p:nvGraphicFramePr>
            <p:xfrm>
              <a:off x="10218963" y="1999"/>
              <a:ext cx="1825864" cy="2758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864" cy="27582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8726" ay="-1720445" az="-474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963" y="1999"/>
                <a:ext cx="1825864" cy="27582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B06A64E8-50A6-4340-8FBE-34F135B5D1C4}"/>
              </a:ext>
            </a:extLst>
          </p:cNvPr>
          <p:cNvSpPr txBox="1">
            <a:spLocks/>
          </p:cNvSpPr>
          <p:nvPr/>
        </p:nvSpPr>
        <p:spPr>
          <a:xfrm>
            <a:off x="3020994" y="5601811"/>
            <a:ext cx="3075006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dcba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592620"/>
                  </p:ext>
                </p:extLst>
              </p:nvPr>
            </p:nvGraphicFramePr>
            <p:xfrm>
              <a:off x="4244622" y="4813970"/>
              <a:ext cx="949206" cy="15756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49206" cy="1575681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725" ay="3858987" az="-7823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9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4622" y="4813970"/>
                <a:ext cx="949206" cy="157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7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40C26F-6C93-430F-BD7D-E2F6C261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4" y="1673020"/>
            <a:ext cx="4747771" cy="808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EB343C-E2F8-43DD-8B12-D72D40B228CC}"/>
              </a:ext>
            </a:extLst>
          </p:cNvPr>
          <p:cNvSpPr txBox="1">
            <a:spLocks/>
          </p:cNvSpPr>
          <p:nvPr/>
        </p:nvSpPr>
        <p:spPr>
          <a:xfrm>
            <a:off x="266115" y="2422435"/>
            <a:ext cx="4892914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+ 3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5123B83-39AE-4637-8A6D-0102386CBFC7}"/>
              </a:ext>
            </a:extLst>
          </p:cNvPr>
          <p:cNvSpPr txBox="1"/>
          <p:nvPr/>
        </p:nvSpPr>
        <p:spPr>
          <a:xfrm>
            <a:off x="129029" y="6184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https://nl.wikipedia.org/wiki/Associativiteit_(wiskunde)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C1584CB-9383-4612-B740-63F08886DA72}"/>
              </a:ext>
            </a:extLst>
          </p:cNvPr>
          <p:cNvSpPr txBox="1"/>
          <p:nvPr/>
        </p:nvSpPr>
        <p:spPr>
          <a:xfrm>
            <a:off x="129029" y="3559129"/>
            <a:ext cx="556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‘+’</a:t>
            </a:r>
            <a:r>
              <a:rPr lang="nl-NL" dirty="0"/>
              <a:t>) associatief: A+B == B+ A</a:t>
            </a:r>
            <a:endParaRPr lang="en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201715A6-BE92-470E-B6CE-AA9A2608370A}"/>
              </a:ext>
            </a:extLst>
          </p:cNvPr>
          <p:cNvSpPr txBox="1">
            <a:spLocks/>
          </p:cNvSpPr>
          <p:nvPr/>
        </p:nvSpPr>
        <p:spPr>
          <a:xfrm>
            <a:off x="6921715" y="1628007"/>
            <a:ext cx="6095997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7 - 3 == 4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DBBB133-AAF7-40EE-935C-9BE2217A68DD}"/>
              </a:ext>
            </a:extLst>
          </p:cNvPr>
          <p:cNvSpPr txBox="1">
            <a:spLocks/>
          </p:cNvSpPr>
          <p:nvPr/>
        </p:nvSpPr>
        <p:spPr>
          <a:xfrm>
            <a:off x="6921714" y="2422435"/>
            <a:ext cx="6095999" cy="80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– 7 == -4</a:t>
            </a:r>
            <a:endParaRPr lang="en-NL" sz="6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0CA7AE0-5028-4E3F-88E3-4A0D23C4F583}"/>
              </a:ext>
            </a:extLst>
          </p:cNvPr>
          <p:cNvSpPr txBox="1"/>
          <p:nvPr/>
        </p:nvSpPr>
        <p:spPr>
          <a:xfrm>
            <a:off x="6932190" y="3497722"/>
            <a:ext cx="51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nl-NL" dirty="0"/>
              <a:t>) niet associatief: A - B != B - 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8000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651AC89-B0F7-44B4-83A4-65EF6912DA96}"/>
              </a:ext>
            </a:extLst>
          </p:cNvPr>
          <p:cNvSpPr txBox="1">
            <a:spLocks/>
          </p:cNvSpPr>
          <p:nvPr/>
        </p:nvSpPr>
        <p:spPr>
          <a:xfrm>
            <a:off x="1043429" y="1498600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‘P’ + ‘Q’ == ‘PQ’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0E50CAB-9E07-4418-9742-06001CB6E4A5}"/>
              </a:ext>
            </a:extLst>
          </p:cNvPr>
          <p:cNvSpPr txBox="1">
            <a:spLocks/>
          </p:cNvSpPr>
          <p:nvPr/>
        </p:nvSpPr>
        <p:spPr>
          <a:xfrm>
            <a:off x="1043429" y="2431028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‘Q’ + ‘P’ ==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E533955-4C0C-4173-A876-03D487B07B83}"/>
              </a:ext>
            </a:extLst>
          </p:cNvPr>
          <p:cNvSpPr txBox="1">
            <a:spLocks/>
          </p:cNvSpPr>
          <p:nvPr/>
        </p:nvSpPr>
        <p:spPr>
          <a:xfrm>
            <a:off x="2146514" y="3363456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‘PQ’ !=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2C63E09-2697-4AE6-83FE-FCDF50362ACC}"/>
              </a:ext>
            </a:extLst>
          </p:cNvPr>
          <p:cNvSpPr txBox="1"/>
          <p:nvPr/>
        </p:nvSpPr>
        <p:spPr>
          <a:xfrm>
            <a:off x="1043429" y="4713069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C# werkt de PLUS operator (‘+’) om strings aan elkaar te knopen: de volgorde is daarbij van invloed op het resultaat!</a:t>
            </a:r>
            <a:endParaRPr lang="en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176962"/>
                  </p:ext>
                </p:extLst>
              </p:nvPr>
            </p:nvGraphicFramePr>
            <p:xfrm>
              <a:off x="10187427" y="1028699"/>
              <a:ext cx="1971289" cy="5171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1289" cy="5171064"/>
                    </a:xfrm>
                    <a:prstGeom prst="rect">
                      <a:avLst/>
                    </a:prstGeom>
                  </am3d:spPr>
                  <am3d:camera>
                    <am3d:pos x="0" y="0" z="51199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9931" d="1000000"/>
                    <am3d:preTrans dx="1097" dy="-18000000" dz="67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6473" ay="-1432520" az="-2062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427" y="1028699"/>
                <a:ext cx="1971289" cy="517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8FE4-1A47-474F-A430-DA69BB9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Vervelend!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88787-2304-4553-BDCB-1FF0C482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22170"/>
          </a:xfrm>
        </p:spPr>
        <p:txBody>
          <a:bodyPr/>
          <a:lstStyle/>
          <a:p>
            <a:r>
              <a:rPr lang="nl-NL" dirty="0"/>
              <a:t>Of juist handig!</a:t>
            </a:r>
          </a:p>
          <a:p>
            <a:r>
              <a:rPr lang="nl-NL" dirty="0"/>
              <a:t>Besef je</a:t>
            </a:r>
          </a:p>
          <a:p>
            <a:pPr lvl="1"/>
            <a:r>
              <a:rPr lang="nl-NL" b="1" dirty="0"/>
              <a:t>hoe</a:t>
            </a:r>
            <a:r>
              <a:rPr lang="nl-NL" dirty="0"/>
              <a:t> je de resultaten aan elkaar knoopt</a:t>
            </a:r>
          </a:p>
          <a:p>
            <a:pPr lvl="1"/>
            <a:r>
              <a:rPr lang="nl-NL" b="1" dirty="0"/>
              <a:t>Wanneer</a:t>
            </a:r>
            <a:r>
              <a:rPr lang="nl-NL" dirty="0"/>
              <a:t> je de resultaten aan elkaar knoop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C121B1-3753-4E8A-BEE6-13CE97F8F716}"/>
              </a:ext>
            </a:extLst>
          </p:cNvPr>
          <p:cNvSpPr txBox="1"/>
          <p:nvPr/>
        </p:nvSpPr>
        <p:spPr>
          <a:xfrm>
            <a:off x="424543" y="3222172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29BBB5-AB0F-407B-942F-BEEEAE758CE5}"/>
              </a:ext>
            </a:extLst>
          </p:cNvPr>
          <p:cNvSpPr txBox="1"/>
          <p:nvPr/>
        </p:nvSpPr>
        <p:spPr>
          <a:xfrm>
            <a:off x="424543" y="501831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 +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376B92-C851-4CA8-A0F5-36FF0AC81639}"/>
              </a:ext>
            </a:extLst>
          </p:cNvPr>
          <p:cNvSpPr txBox="1"/>
          <p:nvPr/>
        </p:nvSpPr>
        <p:spPr>
          <a:xfrm>
            <a:off x="9006590" y="5572312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“achterstevoren”</a:t>
            </a:r>
            <a:endParaRPr lang="en-NL" b="1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142B43-3CFB-4071-BCF1-629B185C0044}"/>
              </a:ext>
            </a:extLst>
          </p:cNvPr>
          <p:cNvSpPr txBox="1"/>
          <p:nvPr/>
        </p:nvSpPr>
        <p:spPr>
          <a:xfrm>
            <a:off x="9319239" y="37761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“normaal”</a:t>
            </a:r>
            <a:endParaRPr lang="en-NL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CE3F3BD-CBAB-4DB6-B32A-0140801B1EB2}"/>
              </a:ext>
            </a:extLst>
          </p:cNvPr>
          <p:cNvSpPr txBox="1"/>
          <p:nvPr/>
        </p:nvSpPr>
        <p:spPr>
          <a:xfrm>
            <a:off x="9006590" y="533400"/>
            <a:ext cx="221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(BCD) + A</a:t>
            </a:r>
          </a:p>
          <a:p>
            <a:r>
              <a:rPr lang="nl-NL" dirty="0"/>
              <a:t>(CD) + B +A</a:t>
            </a:r>
          </a:p>
          <a:p>
            <a:r>
              <a:rPr lang="nl-NL" dirty="0"/>
              <a:t>(D) + C + B+ A</a:t>
            </a:r>
          </a:p>
          <a:p>
            <a:r>
              <a:rPr lang="nl-NL" dirty="0"/>
              <a:t>DCBA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9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0A94-D26F-4696-B997-1DB8C43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Behandel het huidige element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C8FAC-C2CC-42AE-A0FE-4B08F38E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1"/>
            <a:ext cx="7794171" cy="342901"/>
          </a:xfrm>
        </p:spPr>
        <p:txBody>
          <a:bodyPr/>
          <a:lstStyle/>
          <a:p>
            <a:r>
              <a:rPr lang="nl-NL" dirty="0"/>
              <a:t>Wat moet je doen met het huidige element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415E5B-8B2C-4E0A-A41E-716BF55496F4}"/>
              </a:ext>
            </a:extLst>
          </p:cNvPr>
          <p:cNvSpPr txBox="1"/>
          <p:nvPr/>
        </p:nvSpPr>
        <p:spPr>
          <a:xfrm>
            <a:off x="0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som([1])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4715BD-00D4-4392-8E58-E3C607859CC1}"/>
              </a:ext>
            </a:extLst>
          </p:cNvPr>
          <p:cNvSpPr txBox="1"/>
          <p:nvPr/>
        </p:nvSpPr>
        <p:spPr>
          <a:xfrm>
            <a:off x="1235528" y="3596620"/>
            <a:ext cx="38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tx2">
                    <a:lumMod val="75000"/>
                  </a:schemeClr>
                </a:solidFill>
              </a:rPr>
              <a:t>Huidige Element</a:t>
            </a:r>
            <a:endParaRPr lang="en-NL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6B916426-F62B-42FC-A12A-8436553AB5EA}"/>
              </a:ext>
            </a:extLst>
          </p:cNvPr>
          <p:cNvSpPr/>
          <p:nvPr/>
        </p:nvSpPr>
        <p:spPr>
          <a:xfrm flipV="1">
            <a:off x="2993571" y="2698874"/>
            <a:ext cx="337458" cy="904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22E7C72-2BB2-44EF-8E85-831FA42BB130}"/>
              </a:ext>
            </a:extLst>
          </p:cNvPr>
          <p:cNvSpPr txBox="1">
            <a:spLocks/>
          </p:cNvSpPr>
          <p:nvPr/>
        </p:nvSpPr>
        <p:spPr>
          <a:xfrm>
            <a:off x="228600" y="4372198"/>
            <a:ext cx="3995057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som([1]) == 1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6FD9B12-D95E-4447-99F4-650CA16E32FB}"/>
              </a:ext>
            </a:extLst>
          </p:cNvPr>
          <p:cNvSpPr txBox="1">
            <a:spLocks/>
          </p:cNvSpPr>
          <p:nvPr/>
        </p:nvSpPr>
        <p:spPr>
          <a:xfrm>
            <a:off x="228600" y="5017585"/>
            <a:ext cx="5758543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klein(“A”) == “A”.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== “a”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AF12DDA-D1BB-4543-BB70-3EA2D704423F}"/>
              </a:ext>
            </a:extLst>
          </p:cNvPr>
          <p:cNvSpPr txBox="1">
            <a:spLocks/>
          </p:cNvSpPr>
          <p:nvPr/>
        </p:nvSpPr>
        <p:spPr>
          <a:xfrm>
            <a:off x="6226629" y="5073614"/>
            <a:ext cx="5268686" cy="23084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LET OP: het gaat hier om STRINGS en niet om losse CHAR!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0D88638-E622-47A1-80E6-B92AF86E9570}"/>
              </a:ext>
            </a:extLst>
          </p:cNvPr>
          <p:cNvSpPr txBox="1"/>
          <p:nvPr/>
        </p:nvSpPr>
        <p:spPr>
          <a:xfrm>
            <a:off x="5987143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som(1)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5A79-833E-47B6-9CDE-73D4E018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Bepaal resultaat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83F7E-7581-4F14-9367-EDE9BF9A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342900"/>
          </a:xfrm>
        </p:spPr>
        <p:txBody>
          <a:bodyPr/>
          <a:lstStyle/>
          <a:p>
            <a:r>
              <a:rPr lang="nl-NL" dirty="0"/>
              <a:t>Je roept dus NIET de functie aan voor het huidige element!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453C2A-8EDB-4BB0-A689-E3F100D1C0F0}"/>
              </a:ext>
            </a:extLst>
          </p:cNvPr>
          <p:cNvSpPr txBox="1"/>
          <p:nvPr/>
        </p:nvSpPr>
        <p:spPr>
          <a:xfrm>
            <a:off x="402772" y="2314039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klein(woord[0])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ruis 6">
            <a:extLst>
              <a:ext uri="{FF2B5EF4-FFF2-40B4-BE49-F238E27FC236}">
                <a16:creationId xmlns:a16="http://schemas.microsoft.com/office/drawing/2014/main" id="{81CB9956-D7F1-49BA-8219-9F0BD8028402}"/>
              </a:ext>
            </a:extLst>
          </p:cNvPr>
          <p:cNvSpPr/>
          <p:nvPr/>
        </p:nvSpPr>
        <p:spPr>
          <a:xfrm rot="2152293">
            <a:off x="2795637" y="2086888"/>
            <a:ext cx="1730829" cy="1654629"/>
          </a:xfrm>
          <a:prstGeom prst="plus">
            <a:avLst>
              <a:gd name="adj" fmla="val 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6ECEAFB-DB4B-4E7F-BB6B-3C7BE163E0A3}"/>
              </a:ext>
            </a:extLst>
          </p:cNvPr>
          <p:cNvSpPr txBox="1"/>
          <p:nvPr/>
        </p:nvSpPr>
        <p:spPr>
          <a:xfrm>
            <a:off x="500743" y="466905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56719"/>
                  </p:ext>
                </p:extLst>
              </p:nvPr>
            </p:nvGraphicFramePr>
            <p:xfrm>
              <a:off x="5428327" y="3327460"/>
              <a:ext cx="4161611" cy="3441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1611" cy="344121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327" y="3327460"/>
                <a:ext cx="4161611" cy="3441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0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A21B9-3480-483D-ACF0-DEE5E65E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E97017-8C1A-4C5C-882F-CD27543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00002"/>
            <a:ext cx="9231086" cy="3109456"/>
          </a:xfrm>
        </p:spPr>
        <p:txBody>
          <a:bodyPr/>
          <a:lstStyle/>
          <a:p>
            <a:r>
              <a:rPr lang="nl-NL" dirty="0"/>
              <a:t>Hoe en wanneer stoppen?!</a:t>
            </a:r>
          </a:p>
          <a:p>
            <a:pPr lvl="1"/>
            <a:r>
              <a:rPr lang="nl-NL" dirty="0"/>
              <a:t>“Stopconditie”</a:t>
            </a:r>
          </a:p>
          <a:p>
            <a:r>
              <a:rPr lang="nl-NL" dirty="0"/>
              <a:t>Weet wanneer je “rest” leeg is ( ‘is op’)</a:t>
            </a:r>
          </a:p>
          <a:p>
            <a:pPr lvl="1"/>
            <a:r>
              <a:rPr lang="nl-NL" dirty="0"/>
              <a:t>Bij een lijst: een leeg element</a:t>
            </a:r>
          </a:p>
          <a:p>
            <a:pPr lvl="1"/>
            <a:r>
              <a:rPr lang="nl-NL" dirty="0"/>
              <a:t>Bij getallen: vaak getal == nul</a:t>
            </a:r>
          </a:p>
          <a:p>
            <a:endParaRPr lang="nl-NL" dirty="0"/>
          </a:p>
          <a:p>
            <a:r>
              <a:rPr lang="nl-NL" dirty="0"/>
              <a:t>Wat te doen bij stoppen?!</a:t>
            </a:r>
          </a:p>
          <a:p>
            <a:pPr lvl="1"/>
            <a:r>
              <a:rPr lang="nl-NL" dirty="0"/>
              <a:t>Bepaal een resultaat dat het resultaat niet beïnvloed!</a:t>
            </a:r>
          </a:p>
          <a:p>
            <a:pPr lvl="1"/>
            <a:r>
              <a:rPr lang="nl-NL" dirty="0"/>
              <a:t>Stop de recursie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9BC92-095A-45ED-AFB9-3E6AD156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0"/>
            <a:ext cx="265437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3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780D4-049B-4207-B58B-CB1C559A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398114D-CB6E-4683-B44F-9B76DFDD8D8B}"/>
              </a:ext>
            </a:extLst>
          </p:cNvPr>
          <p:cNvSpPr txBox="1"/>
          <p:nvPr/>
        </p:nvSpPr>
        <p:spPr>
          <a:xfrm>
            <a:off x="163286" y="2013857"/>
            <a:ext cx="366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“Martin” + “” == “Martin”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6775A3-6B4A-44A5-A16F-0386F8EB5F3E}"/>
              </a:ext>
            </a:extLst>
          </p:cNvPr>
          <p:cNvSpPr txBox="1"/>
          <p:nvPr/>
        </p:nvSpPr>
        <p:spPr>
          <a:xfrm>
            <a:off x="163286" y="251303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7 + 0 == 7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4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76848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B5BFE-469D-40DE-A8E6-37D7C87B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5C6DB-7E47-438B-BB0A-A15F266D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is het verschil</a:t>
            </a:r>
          </a:p>
          <a:p>
            <a:pPr lvl="1"/>
            <a:r>
              <a:rPr lang="nl-NL" dirty="0"/>
              <a:t>Klassieke FOR-lus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(int i=0; i&lt; 10;i++) {}</a:t>
            </a:r>
          </a:p>
          <a:p>
            <a:pPr lvl="1"/>
            <a:r>
              <a:rPr lang="nl-NL" dirty="0"/>
              <a:t>WHILE-lus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 found) {}</a:t>
            </a:r>
          </a:p>
          <a:p>
            <a:pPr lvl="1"/>
            <a:r>
              <a:rPr lang="nl-NL" dirty="0"/>
              <a:t>Do-WHILE</a:t>
            </a:r>
          </a:p>
          <a:p>
            <a:pPr lvl="2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do {}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(!found)</a:t>
            </a:r>
          </a:p>
          <a:p>
            <a:pPr lvl="1"/>
            <a:r>
              <a:rPr lang="nl-NL" dirty="0"/>
              <a:t>FOR EACH 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(string item in items) {}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215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9E8D1F-7281-4C36-BD94-2141435A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</a:t>
            </a:r>
            <a:r>
              <a:rPr lang="nl-NL" dirty="0" err="1"/>
              <a:t>Oriented</a:t>
            </a:r>
            <a:r>
              <a:rPr lang="nl-NL" dirty="0"/>
              <a:t> Programming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73720D-4A95-4A6F-A91E-68C151C74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r>
              <a:rPr lang="nl-NL" dirty="0" err="1"/>
              <a:t>Overloading</a:t>
            </a:r>
            <a:r>
              <a:rPr lang="nl-NL" dirty="0"/>
              <a:t> / </a:t>
            </a:r>
            <a:r>
              <a:rPr lang="nl-NL" dirty="0" err="1"/>
              <a:t>Virtuals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549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F3CDD27-D3D3-47E1-8971-D04D05543DAD}"/>
              </a:ext>
            </a:extLst>
          </p:cNvPr>
          <p:cNvSpPr txBox="1"/>
          <p:nvPr/>
        </p:nvSpPr>
        <p:spPr>
          <a:xfrm>
            <a:off x="2491455" y="1690062"/>
            <a:ext cx="72090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/>
              <a:t>Waarom heet dit </a:t>
            </a:r>
          </a:p>
          <a:p>
            <a:pPr algn="ctr"/>
            <a:r>
              <a:rPr lang="nl-NL" sz="4400" dirty="0"/>
              <a:t>Object </a:t>
            </a:r>
            <a:r>
              <a:rPr lang="nl-NL" sz="4400" dirty="0" err="1"/>
              <a:t>Oriented</a:t>
            </a:r>
            <a:r>
              <a:rPr lang="nl-NL" sz="4400" dirty="0"/>
              <a:t> Programming </a:t>
            </a:r>
          </a:p>
          <a:p>
            <a:pPr algn="ctr"/>
            <a:r>
              <a:rPr lang="nl-NL" sz="4400" dirty="0"/>
              <a:t>als je </a:t>
            </a:r>
          </a:p>
          <a:p>
            <a:pPr algn="ctr"/>
            <a:r>
              <a:rPr lang="nl-NL" sz="4400" dirty="0"/>
              <a:t>Classes </a:t>
            </a:r>
          </a:p>
          <a:p>
            <a:pPr algn="ctr"/>
            <a:r>
              <a:rPr lang="nl-NL" sz="4400" dirty="0"/>
              <a:t>ontwerpt en bouwt?</a:t>
            </a:r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79938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65BAB-BD69-4EA9-A845-0D0F1443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</a:t>
            </a:r>
            <a:endParaRPr lang="en-NL" dirty="0"/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FFF4DB94-9EB1-4733-ADA5-536CEA868A6E}"/>
              </a:ext>
            </a:extLst>
          </p:cNvPr>
          <p:cNvGrpSpPr/>
          <p:nvPr/>
        </p:nvGrpSpPr>
        <p:grpSpPr>
          <a:xfrm>
            <a:off x="326521" y="1817914"/>
            <a:ext cx="3642586" cy="1033362"/>
            <a:chOff x="326521" y="1817914"/>
            <a:chExt cx="3642586" cy="1033362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2C08B6F2-CE4F-4C57-9B3F-A0578184D53F}"/>
                </a:ext>
              </a:extLst>
            </p:cNvPr>
            <p:cNvSpPr txBox="1"/>
            <p:nvPr/>
          </p:nvSpPr>
          <p:spPr>
            <a:xfrm>
              <a:off x="1814774" y="1817914"/>
              <a:ext cx="82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“Auto”</a:t>
              </a:r>
              <a:endParaRPr lang="en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421FCFFF-8324-491B-8117-5087851A2F9B}"/>
                </a:ext>
              </a:extLst>
            </p:cNvPr>
            <p:cNvSpPr txBox="1"/>
            <p:nvPr/>
          </p:nvSpPr>
          <p:spPr>
            <a:xfrm>
              <a:off x="326521" y="2481944"/>
              <a:ext cx="1087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Elektrisch</a:t>
              </a:r>
              <a:endParaRPr lang="en-NL" dirty="0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C376C0D8-D127-47FE-97CA-91EE6AE587D4}"/>
                </a:ext>
              </a:extLst>
            </p:cNvPr>
            <p:cNvSpPr txBox="1"/>
            <p:nvPr/>
          </p:nvSpPr>
          <p:spPr>
            <a:xfrm>
              <a:off x="1850521" y="248194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Diesel</a:t>
              </a:r>
              <a:endParaRPr lang="en-NL" dirty="0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A67F2CC-2A78-4835-8C0C-74D669FBF580}"/>
                </a:ext>
              </a:extLst>
            </p:cNvPr>
            <p:cNvSpPr txBox="1"/>
            <p:nvPr/>
          </p:nvSpPr>
          <p:spPr>
            <a:xfrm>
              <a:off x="3040648" y="248194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Benzine</a:t>
              </a:r>
              <a:endParaRPr lang="en-NL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71D0B647-22C9-45ED-A2DD-F33D9464EE96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flipH="1">
              <a:off x="870324" y="2187246"/>
              <a:ext cx="135706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27683D94-654B-47E1-AFD8-9E101AE490A7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227387" y="2187246"/>
              <a:ext cx="0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631B3E3-5FE5-4A27-931B-F6BF2FDC73D0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2227387" y="2187246"/>
              <a:ext cx="127749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ep 62">
            <a:extLst>
              <a:ext uri="{FF2B5EF4-FFF2-40B4-BE49-F238E27FC236}">
                <a16:creationId xmlns:a16="http://schemas.microsoft.com/office/drawing/2014/main" id="{D5E3F5A6-1CCB-4C0F-BAEE-E9A9F918D560}"/>
              </a:ext>
            </a:extLst>
          </p:cNvPr>
          <p:cNvGrpSpPr/>
          <p:nvPr/>
        </p:nvGrpSpPr>
        <p:grpSpPr>
          <a:xfrm>
            <a:off x="4580309" y="1817914"/>
            <a:ext cx="4619562" cy="1033362"/>
            <a:chOff x="4580309" y="1817914"/>
            <a:chExt cx="4619562" cy="1033362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AF15086-A325-4709-84A0-27F01CDB0B44}"/>
                </a:ext>
              </a:extLst>
            </p:cNvPr>
            <p:cNvSpPr txBox="1"/>
            <p:nvPr/>
          </p:nvSpPr>
          <p:spPr>
            <a:xfrm>
              <a:off x="6166572" y="1817914"/>
              <a:ext cx="185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“Vervoersmiddel”</a:t>
              </a:r>
              <a:endParaRPr lang="en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0A7DF39-5404-4C12-947C-6E79C9410D9F}"/>
                </a:ext>
              </a:extLst>
            </p:cNvPr>
            <p:cNvSpPr txBox="1"/>
            <p:nvPr/>
          </p:nvSpPr>
          <p:spPr>
            <a:xfrm>
              <a:off x="4580309" y="2481944"/>
              <a:ext cx="63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Auto</a:t>
              </a:r>
              <a:endParaRPr lang="en-NL" dirty="0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BFB6501-5A5C-4AD5-A2C2-9D6B06C4EB98}"/>
                </a:ext>
              </a:extLst>
            </p:cNvPr>
            <p:cNvSpPr txBox="1"/>
            <p:nvPr/>
          </p:nvSpPr>
          <p:spPr>
            <a:xfrm>
              <a:off x="6166572" y="2481944"/>
              <a:ext cx="624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Fiets</a:t>
              </a:r>
              <a:endParaRPr lang="en-NL" dirty="0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082C7AEA-CA6A-49C8-8D3A-618F9A69F735}"/>
                </a:ext>
              </a:extLst>
            </p:cNvPr>
            <p:cNvSpPr txBox="1"/>
            <p:nvPr/>
          </p:nvSpPr>
          <p:spPr>
            <a:xfrm>
              <a:off x="7294436" y="2481944"/>
              <a:ext cx="7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Motor</a:t>
              </a:r>
              <a:endParaRPr lang="en-NL" dirty="0"/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77B6588-C790-4BE2-856B-F79D301DF6CB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4898345" y="2187246"/>
              <a:ext cx="2195949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DDCE4D93-ED65-41F8-BA6F-C6284B413A00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6478709" y="2187246"/>
              <a:ext cx="615585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1CDD632-CFC3-483F-BFD4-8686849EA415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7094294" y="2187246"/>
              <a:ext cx="59031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69FDFE9-B6E9-4C9D-B0C6-D3CC4287CEC2}"/>
                </a:ext>
              </a:extLst>
            </p:cNvPr>
            <p:cNvSpPr txBox="1"/>
            <p:nvPr/>
          </p:nvSpPr>
          <p:spPr>
            <a:xfrm>
              <a:off x="8597718" y="2481944"/>
              <a:ext cx="60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Step</a:t>
              </a:r>
              <a:endParaRPr lang="en-NL" dirty="0"/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2CA566B8-8269-47C1-A498-C9386E1A5484}"/>
                </a:ext>
              </a:extLst>
            </p:cNvPr>
            <p:cNvCxnSpPr>
              <a:cxnSpLocks/>
              <a:stCxn id="18" idx="2"/>
              <a:endCxn id="29" idx="0"/>
            </p:cNvCxnSpPr>
            <p:nvPr/>
          </p:nvCxnSpPr>
          <p:spPr>
            <a:xfrm>
              <a:off x="7094294" y="2187246"/>
              <a:ext cx="180450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74A8D47E-401A-49DF-8FB7-4161DE46BD4E}"/>
              </a:ext>
            </a:extLst>
          </p:cNvPr>
          <p:cNvGrpSpPr/>
          <p:nvPr/>
        </p:nvGrpSpPr>
        <p:grpSpPr>
          <a:xfrm>
            <a:off x="1629716" y="3803024"/>
            <a:ext cx="2876520" cy="1191234"/>
            <a:chOff x="1629716" y="3803024"/>
            <a:chExt cx="2876520" cy="1191234"/>
          </a:xfrm>
        </p:grpSpPr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32881D83-83DA-4E92-AD67-55EC1DDB4FAB}"/>
                </a:ext>
              </a:extLst>
            </p:cNvPr>
            <p:cNvSpPr txBox="1"/>
            <p:nvPr/>
          </p:nvSpPr>
          <p:spPr>
            <a:xfrm>
              <a:off x="1629716" y="38220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Ouder</a:t>
              </a:r>
              <a:endParaRPr lang="en-NL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4C1BF11E-6101-4181-9441-A7635A703416}"/>
                </a:ext>
              </a:extLst>
            </p:cNvPr>
            <p:cNvSpPr txBox="1"/>
            <p:nvPr/>
          </p:nvSpPr>
          <p:spPr>
            <a:xfrm>
              <a:off x="1717079" y="460817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Kind</a:t>
              </a:r>
              <a:endParaRPr lang="en-NL" dirty="0"/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D12F55F5-55D5-4DD1-B84D-E2B90471039E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flipH="1">
              <a:off x="2017803" y="4191391"/>
              <a:ext cx="1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2CD70B6B-63D1-4FCE-B98F-A83038ACE443}"/>
                </a:ext>
              </a:extLst>
            </p:cNvPr>
            <p:cNvSpPr txBox="1"/>
            <p:nvPr/>
          </p:nvSpPr>
          <p:spPr>
            <a:xfrm>
              <a:off x="2811033" y="3822059"/>
              <a:ext cx="798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Parent</a:t>
              </a:r>
              <a:endParaRPr lang="en-NL" dirty="0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CE12894A-D825-4E63-B306-D8EDD1D73A68}"/>
                </a:ext>
              </a:extLst>
            </p:cNvPr>
            <p:cNvSpPr txBox="1"/>
            <p:nvPr/>
          </p:nvSpPr>
          <p:spPr>
            <a:xfrm>
              <a:off x="2881341" y="460817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44" name="Rechte verbindingslijn met pijl 43">
              <a:extLst>
                <a:ext uri="{FF2B5EF4-FFF2-40B4-BE49-F238E27FC236}">
                  <a16:creationId xmlns:a16="http://schemas.microsoft.com/office/drawing/2014/main" id="{99386D0D-FED1-4233-973A-5D9ED02EBC2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210117" y="4191391"/>
              <a:ext cx="0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2808EFA8-F641-48E3-BE07-2D0D94911045}"/>
                </a:ext>
              </a:extLst>
            </p:cNvPr>
            <p:cNvSpPr txBox="1"/>
            <p:nvPr/>
          </p:nvSpPr>
          <p:spPr>
            <a:xfrm>
              <a:off x="3864714" y="380302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Base</a:t>
              </a:r>
              <a:endParaRPr lang="en-NL" dirty="0"/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450D4748-C52C-403C-9C4F-B49AA74EF8F5}"/>
                </a:ext>
              </a:extLst>
            </p:cNvPr>
            <p:cNvSpPr txBox="1"/>
            <p:nvPr/>
          </p:nvSpPr>
          <p:spPr>
            <a:xfrm>
              <a:off x="3848684" y="462492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FDF58589-6BD0-46B9-AE33-54A70AFDAF9E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4177460" y="4172356"/>
              <a:ext cx="0" cy="45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DA320774-4023-4048-8826-3E0400DA7350}"/>
              </a:ext>
            </a:extLst>
          </p:cNvPr>
          <p:cNvGrpSpPr/>
          <p:nvPr/>
        </p:nvGrpSpPr>
        <p:grpSpPr>
          <a:xfrm>
            <a:off x="5823857" y="3915679"/>
            <a:ext cx="6204856" cy="1821092"/>
            <a:chOff x="5823857" y="3915679"/>
            <a:chExt cx="6204856" cy="1821092"/>
          </a:xfrm>
        </p:grpSpPr>
        <p:sp>
          <p:nvSpPr>
            <p:cNvPr id="55" name="Pijl: omlaag 54">
              <a:extLst>
                <a:ext uri="{FF2B5EF4-FFF2-40B4-BE49-F238E27FC236}">
                  <a16:creationId xmlns:a16="http://schemas.microsoft.com/office/drawing/2014/main" id="{FC079129-3A6C-440E-82FB-4444C09E3328}"/>
                </a:ext>
              </a:extLst>
            </p:cNvPr>
            <p:cNvSpPr/>
            <p:nvPr/>
          </p:nvSpPr>
          <p:spPr>
            <a:xfrm>
              <a:off x="5823857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B2DD6D38-427E-42D2-B5B8-818736D2C564}"/>
                </a:ext>
              </a:extLst>
            </p:cNvPr>
            <p:cNvSpPr txBox="1"/>
            <p:nvPr/>
          </p:nvSpPr>
          <p:spPr>
            <a:xfrm>
              <a:off x="6344414" y="3915679"/>
              <a:ext cx="20900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Specialisatie:</a:t>
              </a:r>
              <a:br>
                <a:rPr lang="nl-NL" dirty="0"/>
              </a:br>
              <a:r>
                <a:rPr lang="nl-NL" sz="1600" i="1" dirty="0"/>
                <a:t>De klasse waar de pijl naar wijst is minder algemeen: deze is meer gespecialiseerd</a:t>
              </a:r>
              <a:endParaRPr lang="en-NL" i="1" dirty="0"/>
            </a:p>
          </p:txBody>
        </p:sp>
        <p:sp>
          <p:nvSpPr>
            <p:cNvPr id="57" name="Pijl: omlaag 56">
              <a:extLst>
                <a:ext uri="{FF2B5EF4-FFF2-40B4-BE49-F238E27FC236}">
                  <a16:creationId xmlns:a16="http://schemas.microsoft.com/office/drawing/2014/main" id="{8279101B-1DD7-4074-B99D-8962141EAD6F}"/>
                </a:ext>
              </a:extLst>
            </p:cNvPr>
            <p:cNvSpPr/>
            <p:nvPr/>
          </p:nvSpPr>
          <p:spPr>
            <a:xfrm rot="10800000">
              <a:off x="8670202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77F8A165-9AFD-441A-888D-15703B10F0BC}"/>
                </a:ext>
              </a:extLst>
            </p:cNvPr>
            <p:cNvSpPr txBox="1"/>
            <p:nvPr/>
          </p:nvSpPr>
          <p:spPr>
            <a:xfrm>
              <a:off x="9310658" y="3915679"/>
              <a:ext cx="271805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Generalisatie:</a:t>
              </a:r>
              <a:br>
                <a:rPr lang="nl-NL" dirty="0"/>
              </a:br>
              <a:r>
                <a:rPr lang="nl-NL" sz="1600" i="1" dirty="0"/>
                <a:t>De klasse waar de pijl naar wijst is steeds algemener: deze heeft steeds meer kenmerken/functies die voor veel soorten gelden. </a:t>
              </a:r>
              <a:endParaRPr lang="en-NL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9972A-E003-4EF3-9EDF-B004E61B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 en objecten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6DE7E08-AB95-4DB6-AB48-ED03C29DDAE3}"/>
              </a:ext>
            </a:extLst>
          </p:cNvPr>
          <p:cNvSpPr txBox="1"/>
          <p:nvPr/>
        </p:nvSpPr>
        <p:spPr>
          <a:xfrm>
            <a:off x="598714" y="2397948"/>
            <a:ext cx="10994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/>
              <a:t>klasse</a:t>
            </a:r>
            <a:r>
              <a:rPr lang="nl-NL" sz="4000" dirty="0"/>
              <a:t> is een soort </a:t>
            </a:r>
            <a:r>
              <a:rPr lang="nl-NL" sz="4000" b="1" dirty="0"/>
              <a:t>sjabloon</a:t>
            </a:r>
            <a:r>
              <a:rPr lang="nl-NL" sz="4000" dirty="0"/>
              <a:t>: </a:t>
            </a:r>
          </a:p>
          <a:p>
            <a:pPr algn="ctr"/>
            <a:r>
              <a:rPr lang="nl-NL" sz="4000" dirty="0"/>
              <a:t>Als je het gebruikt </a:t>
            </a:r>
          </a:p>
          <a:p>
            <a:pPr algn="ctr"/>
            <a:r>
              <a:rPr lang="nl-NL" sz="4000" dirty="0"/>
              <a:t>wordt er in het geheugen op basis van dat sjabloon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gemaakt. 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62540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2326169" y="4010404"/>
            <a:ext cx="15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Klasse (“class”)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2"/>
            <a:ext cx="511628" cy="192215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69070" y="507777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44661" y="3609353"/>
            <a:ext cx="511628" cy="1327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53361" y="4946901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E51906C-A164-41EA-9D35-C41D0250C687}"/>
              </a:ext>
            </a:extLst>
          </p:cNvPr>
          <p:cNvSpPr txBox="1"/>
          <p:nvPr/>
        </p:nvSpPr>
        <p:spPr>
          <a:xfrm>
            <a:off x="5795913" y="5734140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178DF57-EDB8-4723-A71A-DB9C2B21AB7B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</p:spTree>
    <p:extLst>
      <p:ext uri="{BB962C8B-B14F-4D97-AF65-F5344CB8AC3E}">
        <p14:creationId xmlns:p14="http://schemas.microsoft.com/office/powerpoint/2010/main" val="50960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F9BAF-DD20-4C24-9D25-401B58D3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0C8212-763C-4FB2-A52D-A5B73BBF04E5}"/>
              </a:ext>
            </a:extLst>
          </p:cNvPr>
          <p:cNvSpPr txBox="1"/>
          <p:nvPr/>
        </p:nvSpPr>
        <p:spPr>
          <a:xfrm>
            <a:off x="2421275" y="1611086"/>
            <a:ext cx="73494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 err="1"/>
              <a:t>constructor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‘bouwt’ (‘</a:t>
            </a:r>
            <a:r>
              <a:rPr lang="nl-NL" sz="4000" i="1" dirty="0" err="1"/>
              <a:t>to</a:t>
            </a:r>
            <a:r>
              <a:rPr lang="nl-NL" sz="4000" i="1" dirty="0"/>
              <a:t> construct</a:t>
            </a:r>
            <a:r>
              <a:rPr lang="nl-NL" sz="4000" dirty="0"/>
              <a:t>’)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in het geheugen </a:t>
            </a:r>
          </a:p>
          <a:p>
            <a:pPr algn="ctr"/>
            <a:r>
              <a:rPr lang="nl-NL" sz="4000" dirty="0"/>
              <a:t>op basis van het sjabloon (=</a:t>
            </a:r>
            <a:r>
              <a:rPr lang="nl-NL" sz="4000" b="1" dirty="0"/>
              <a:t>klasse</a:t>
            </a:r>
            <a:r>
              <a:rPr lang="nl-NL" sz="4000" dirty="0"/>
              <a:t>)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3163479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1635125" y="3865212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Klassenaam</a:t>
            </a:r>
            <a:r>
              <a:rPr lang="nl-NL" dirty="0"/>
              <a:t> (“</a:t>
            </a:r>
            <a:r>
              <a:rPr lang="nl-NL" dirty="0" err="1"/>
              <a:t>classname</a:t>
            </a:r>
            <a:r>
              <a:rPr lang="nl-NL" dirty="0"/>
              <a:t>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50741" y="3641110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69100" y="498639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5596508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9550398" y="3066119"/>
            <a:ext cx="511628" cy="25707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9489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119655" y="1645206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Auto(string: naam){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naam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637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Auto(‘Audi’);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9410710" y="3984744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9101102" y="5251906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6156886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9386515" y="1051220"/>
            <a:ext cx="101263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700" dirty="0"/>
              <a:t>}</a:t>
            </a:r>
            <a:endParaRPr lang="en-NL" sz="287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10226751" y="3107042"/>
            <a:ext cx="511628" cy="30651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BC6A6F8-67E3-4320-95F7-C541F95E65F5}"/>
              </a:ext>
            </a:extLst>
          </p:cNvPr>
          <p:cNvSpPr txBox="1"/>
          <p:nvPr/>
        </p:nvSpPr>
        <p:spPr>
          <a:xfrm>
            <a:off x="76096" y="4298009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‘??’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2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Encapsulation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476769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B1D00F2B-6954-4FF9-A84A-C84F86DDB623}"/>
              </a:ext>
            </a:extLst>
          </p:cNvPr>
          <p:cNvSpPr txBox="1"/>
          <p:nvPr/>
        </p:nvSpPr>
        <p:spPr>
          <a:xfrm>
            <a:off x="6259286" y="281242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Informatie</a:t>
            </a:r>
            <a:r>
              <a:rPr lang="nl-NL" dirty="0"/>
              <a:t>: vertelt iets over de eigenschappen en/of de status van een </a:t>
            </a:r>
            <a:r>
              <a:rPr lang="nl-NL" b="1" dirty="0"/>
              <a:t>object</a:t>
            </a:r>
            <a:r>
              <a:rPr lang="nl-NL" dirty="0"/>
              <a:t>.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259285" y="373575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Acties</a:t>
            </a:r>
            <a:r>
              <a:rPr lang="nl-NL" dirty="0"/>
              <a:t>: functies / methodes die de eigenschappen kunnen beïnvloeden of uitlezen / opvragen.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259286" y="4753489"/>
            <a:ext cx="398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Combinatie:</a:t>
            </a:r>
            <a:r>
              <a:rPr lang="nl-NL" dirty="0"/>
              <a:t> alle functies en methodes kunnen bij de informatie in het object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89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Zichtbaarheid 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/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444342" y="606437"/>
            <a:ext cx="445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Public</a:t>
            </a:r>
            <a:r>
              <a:rPr lang="nl-NL" dirty="0"/>
              <a:t>: de buitenwereld (buiten het object) kan er gebruik van maken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444343" y="1624169"/>
            <a:ext cx="34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Private: </a:t>
            </a:r>
            <a:r>
              <a:rPr lang="nl-NL" dirty="0"/>
              <a:t>alleen intern beschikbaar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D9EE522-0B13-4396-85D3-67BE6306BEE9}"/>
              </a:ext>
            </a:extLst>
          </p:cNvPr>
          <p:cNvSpPr txBox="1"/>
          <p:nvPr/>
        </p:nvSpPr>
        <p:spPr>
          <a:xfrm>
            <a:off x="1047743" y="2972941"/>
            <a:ext cx="1342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FFFF00"/>
                </a:solidFill>
              </a:rPr>
              <a:t>Private</a:t>
            </a:r>
            <a:endParaRPr lang="en-NL" sz="2800" b="1" dirty="0">
              <a:solidFill>
                <a:srgbClr val="FFFF00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EA1BA98-5B4E-4CB6-96C3-F2A6BC4F8F5F}"/>
              </a:ext>
            </a:extLst>
          </p:cNvPr>
          <p:cNvSpPr txBox="1"/>
          <p:nvPr/>
        </p:nvSpPr>
        <p:spPr>
          <a:xfrm>
            <a:off x="4136885" y="5319388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Public</a:t>
            </a:r>
            <a:endParaRPr lang="en-NL" sz="2400" b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6AC21CA-4E80-446D-82D8-AE4E7A9ED59B}"/>
              </a:ext>
            </a:extLst>
          </p:cNvPr>
          <p:cNvSpPr txBox="1"/>
          <p:nvPr/>
        </p:nvSpPr>
        <p:spPr>
          <a:xfrm>
            <a:off x="6506027" y="2051568"/>
            <a:ext cx="490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Tip</a:t>
            </a:r>
            <a:r>
              <a:rPr lang="nl-NL" dirty="0"/>
              <a:t>: Gebruik voor toegang (</a:t>
            </a:r>
            <a:r>
              <a:rPr lang="nl-NL" dirty="0" err="1"/>
              <a:t>read</a:t>
            </a:r>
            <a:r>
              <a:rPr lang="nl-NL" dirty="0"/>
              <a:t>/</a:t>
            </a:r>
            <a:r>
              <a:rPr lang="nl-NL" dirty="0" err="1"/>
              <a:t>write</a:t>
            </a:r>
            <a:r>
              <a:rPr lang="nl-NL" dirty="0"/>
              <a:t>) tot interne variabelen ook de daarvoor beschikbare methodes/functies!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154FB5C-16FA-4B81-A7F5-3E96009A0A39}"/>
              </a:ext>
            </a:extLst>
          </p:cNvPr>
          <p:cNvSpPr txBox="1"/>
          <p:nvPr/>
        </p:nvSpPr>
        <p:spPr>
          <a:xfrm>
            <a:off x="6716485" y="3735757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CDAD76E-52DD-4EA2-A4A6-093074E7BB54}"/>
              </a:ext>
            </a:extLst>
          </p:cNvPr>
          <p:cNvSpPr txBox="1"/>
          <p:nvPr/>
        </p:nvSpPr>
        <p:spPr>
          <a:xfrm>
            <a:off x="6716485" y="4439666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this.verhoogSaldo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D2DF3FD-18C7-40BC-9707-EDC4A3661C47}"/>
              </a:ext>
            </a:extLst>
          </p:cNvPr>
          <p:cNvSpPr txBox="1"/>
          <p:nvPr/>
        </p:nvSpPr>
        <p:spPr>
          <a:xfrm>
            <a:off x="6703784" y="5250586"/>
            <a:ext cx="490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- 1000;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6F42037-9264-45A1-8BD4-7298060941D3}"/>
              </a:ext>
            </a:extLst>
          </p:cNvPr>
          <p:cNvSpPr txBox="1"/>
          <p:nvPr/>
        </p:nvSpPr>
        <p:spPr>
          <a:xfrm>
            <a:off x="6727370" y="5954495"/>
            <a:ext cx="5464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this.verlaagSaldo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(1000); // checks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prevent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19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B5BFE-469D-40DE-A8E6-37D7C87B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5C6DB-7E47-438B-BB0A-A15F266D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Wat is het verschil</a:t>
            </a:r>
          </a:p>
          <a:p>
            <a:pPr lvl="1"/>
            <a:r>
              <a:rPr lang="nl-NL" dirty="0"/>
              <a:t>Klassieke FOR-lus</a:t>
            </a:r>
          </a:p>
          <a:p>
            <a:pPr lvl="2"/>
            <a:r>
              <a:rPr lang="nl-NL" dirty="0"/>
              <a:t>Je weet precies hoe vaak (in dit geval 10x)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(int i=0; i&lt; 10;i++) {}</a:t>
            </a:r>
          </a:p>
          <a:p>
            <a:pPr lvl="1"/>
            <a:r>
              <a:rPr lang="nl-NL" dirty="0"/>
              <a:t>WHILE-lus</a:t>
            </a:r>
          </a:p>
          <a:p>
            <a:pPr lvl="2"/>
            <a:r>
              <a:rPr lang="nl-NL" dirty="0"/>
              <a:t>Je weet niet precies hoe vaak (kan ook nul zijn)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 found) {}</a:t>
            </a:r>
          </a:p>
          <a:p>
            <a:pPr lvl="1"/>
            <a:r>
              <a:rPr lang="nl-NL" dirty="0"/>
              <a:t>Do-WHILE</a:t>
            </a:r>
          </a:p>
          <a:p>
            <a:pPr lvl="2"/>
            <a:r>
              <a:rPr lang="nl-NL" dirty="0"/>
              <a:t>Je weet niet hoe vaak (maar in ieder geval 1x)</a:t>
            </a:r>
          </a:p>
          <a:p>
            <a:pPr lvl="2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do {}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(!found)</a:t>
            </a:r>
          </a:p>
          <a:p>
            <a:pPr lvl="1"/>
            <a:r>
              <a:rPr lang="nl-NL" dirty="0"/>
              <a:t>FOR EACH </a:t>
            </a:r>
          </a:p>
          <a:p>
            <a:pPr lvl="2"/>
            <a:r>
              <a:rPr lang="nl-NL" dirty="0"/>
              <a:t>Behandel alle elementen uit een lijst/array/collectie op exact dezelfde manier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(string item in items) {}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05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AFA32-E355-47DD-B0FA-BCCEE041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(overerving)</a:t>
            </a:r>
            <a:endParaRPr lang="en-NL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595C24-7645-489F-9D9E-3F86476D5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96323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393FBC-059E-4030-9069-1809B3A50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364643"/>
              </p:ext>
            </p:extLst>
          </p:nvPr>
        </p:nvGraphicFramePr>
        <p:xfrm>
          <a:off x="6408056" y="1948543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24607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E7DDB-749B-4BDF-BE6C-3241BEC5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2</a:t>
            </a:r>
            <a:endParaRPr lang="en-NL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CB0F4DC-5D99-446E-A79C-E0801A58B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663719"/>
              </p:ext>
            </p:extLst>
          </p:nvPr>
        </p:nvGraphicFramePr>
        <p:xfrm>
          <a:off x="148770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8FA69D-B85E-499F-BDDE-516BA40C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044060"/>
              </p:ext>
            </p:extLst>
          </p:nvPr>
        </p:nvGraphicFramePr>
        <p:xfrm>
          <a:off x="6179455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1573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46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135560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F7280D9-9408-4685-B5EF-CDEC0EBB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het mechanisme waarbij een probleem wordt opgedeeld in twee delen:</a:t>
            </a:r>
          </a:p>
          <a:p>
            <a:pPr lvl="1"/>
            <a:r>
              <a:rPr lang="nl-NL" dirty="0"/>
              <a:t>Een oplossing voor deelprobleem voor 1 geval</a:t>
            </a:r>
          </a:p>
          <a:p>
            <a:pPr lvl="2"/>
            <a:r>
              <a:rPr lang="nl-NL" dirty="0"/>
              <a:t>Gecombineerd met</a:t>
            </a:r>
          </a:p>
          <a:p>
            <a:pPr lvl="1"/>
            <a:r>
              <a:rPr lang="nl-NL" dirty="0"/>
              <a:t>Een oplossing voor de resterende delen</a:t>
            </a:r>
          </a:p>
          <a:p>
            <a:r>
              <a:rPr lang="nl-NL" dirty="0"/>
              <a:t>Voorbeelden:</a:t>
            </a:r>
          </a:p>
          <a:p>
            <a:pPr lvl="1"/>
            <a:r>
              <a:rPr lang="nl-NL" dirty="0"/>
              <a:t>Met een lijst: van het eerste element, gecombineerd met het probleem van de rest van de lijst</a:t>
            </a:r>
          </a:p>
          <a:p>
            <a:pPr lvl="1"/>
            <a:r>
              <a:rPr lang="nl-NL" dirty="0"/>
              <a:t>Met getallen: het probleem van getal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, gecombineerd met alle getallen kleiner dan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3747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Optellen van 4 getallen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/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7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4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89CEFBF6-B3C2-4824-9C9E-ACA95AE97AEA}"/>
              </a:ext>
            </a:extLst>
          </p:cNvPr>
          <p:cNvSpPr txBox="1"/>
          <p:nvPr/>
        </p:nvSpPr>
        <p:spPr>
          <a:xfrm>
            <a:off x="9535758" y="5783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54197B3B-BE0F-4389-8858-7303DE0CE4A9}"/>
              </a:ext>
            </a:extLst>
          </p:cNvPr>
          <p:cNvCxnSpPr>
            <a:cxnSpLocks/>
            <a:stCxn id="2" idx="0"/>
            <a:endCxn id="14" idx="3"/>
          </p:cNvCxnSpPr>
          <p:nvPr/>
        </p:nvCxnSpPr>
        <p:spPr>
          <a:xfrm rot="16200000" flipV="1">
            <a:off x="9306964" y="5405151"/>
            <a:ext cx="211951" cy="5457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FF228709-6399-4062-98B5-B57A5E2F0E73}"/>
              </a:ext>
            </a:extLst>
          </p:cNvPr>
          <p:cNvSpPr txBox="1"/>
          <p:nvPr/>
        </p:nvSpPr>
        <p:spPr>
          <a:xfrm>
            <a:off x="9898543" y="540275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3+4 = 7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1BCA37D3-C988-40C0-92BD-A4C60929C90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rot="16200000" flipV="1">
            <a:off x="8527195" y="3576798"/>
            <a:ext cx="152845" cy="3499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854576-DBEF-4EDD-8F4F-0DB651F9B485}"/>
              </a:ext>
            </a:extLst>
          </p:cNvPr>
          <p:cNvSpPr txBox="1"/>
          <p:nvPr/>
        </p:nvSpPr>
        <p:spPr>
          <a:xfrm>
            <a:off x="10577511" y="50082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2+7 = 9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Verbindingslijn: gebogen 18">
            <a:extLst>
              <a:ext uri="{FF2B5EF4-FFF2-40B4-BE49-F238E27FC236}">
                <a16:creationId xmlns:a16="http://schemas.microsoft.com/office/drawing/2014/main" id="{CF97002C-182E-4073-AB1D-A08B60888656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rot="16200000" flipV="1">
            <a:off x="7593435" y="1569560"/>
            <a:ext cx="141190" cy="6736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521AD09-007B-4751-A2FB-3CAF3BD18C0B}"/>
              </a:ext>
            </a:extLst>
          </p:cNvPr>
          <p:cNvSpPr txBox="1"/>
          <p:nvPr/>
        </p:nvSpPr>
        <p:spPr>
          <a:xfrm>
            <a:off x="11123697" y="4652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1+9= 10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54699"/>
      </p:ext>
    </p:extLst>
  </p:cSld>
  <p:clrMapOvr>
    <a:masterClrMapping/>
  </p:clrMapOvr>
</p:sld>
</file>

<file path=ppt/theme/theme1.xml><?xml version="1.0" encoding="utf-8"?>
<a:theme xmlns:a="http://schemas.openxmlformats.org/drawingml/2006/main" name="NHLStendenTheme">
  <a:themeElements>
    <a:clrScheme name="NHL Stenden">
      <a:dk1>
        <a:srgbClr val="1C1C1A"/>
      </a:dk1>
      <a:lt1>
        <a:sysClr val="window" lastClr="FFFFFF"/>
      </a:lt1>
      <a:dk2>
        <a:srgbClr val="185BA7"/>
      </a:dk2>
      <a:lt2>
        <a:srgbClr val="FFFFFF"/>
      </a:lt2>
      <a:accent1>
        <a:srgbClr val="185BA7"/>
      </a:accent1>
      <a:accent2>
        <a:srgbClr val="DF3138"/>
      </a:accent2>
      <a:accent3>
        <a:srgbClr val="168488"/>
      </a:accent3>
      <a:accent4>
        <a:srgbClr val="185BA7"/>
      </a:accent4>
      <a:accent5>
        <a:srgbClr val="DF3138"/>
      </a:accent5>
      <a:accent6>
        <a:srgbClr val="168488"/>
      </a:accent6>
      <a:hlink>
        <a:srgbClr val="185BA7"/>
      </a:hlink>
      <a:folHlink>
        <a:srgbClr val="185BA7"/>
      </a:folHlink>
    </a:clrScheme>
    <a:fontScheme name="NHL Stend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5ADB8579-E16D-46F2-9E4D-AF61D6EEBB1C}" vid="{C68D55C8-5FAC-4DDA-A100-FDC61DA444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359CDED284A45A7311079F9FC675B" ma:contentTypeVersion="12" ma:contentTypeDescription="Create a new document." ma:contentTypeScope="" ma:versionID="e3a1fb144add3a8ec2c806e854f801a2">
  <xsd:schema xmlns:xsd="http://www.w3.org/2001/XMLSchema" xmlns:xs="http://www.w3.org/2001/XMLSchema" xmlns:p="http://schemas.microsoft.com/office/2006/metadata/properties" xmlns:ns2="3fb842d7-9583-44ef-849e-443d21be15a2" xmlns:ns3="a1da5e22-78f2-4b5f-8b7b-9706c4c332c1" targetNamespace="http://schemas.microsoft.com/office/2006/metadata/properties" ma:root="true" ma:fieldsID="6a74050c19b77b76df19cf314f11da13" ns2:_="" ns3:_="">
    <xsd:import namespace="3fb842d7-9583-44ef-849e-443d21be15a2"/>
    <xsd:import namespace="a1da5e22-78f2-4b5f-8b7b-9706c4c332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42d7-9583-44ef-849e-443d21be1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a5e22-78f2-4b5f-8b7b-9706c4c33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186538-1E7D-4CB8-8D99-7F5C24153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842d7-9583-44ef-849e-443d21be15a2"/>
    <ds:schemaRef ds:uri="a1da5e22-78f2-4b5f-8b7b-9706c4c33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2A3044-C2A7-4567-86EF-F06DC0DD42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9A930E-2592-4EAD-93F6-72C14C5FE2E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 presentatie NHL Stenden</Template>
  <TotalTime>5352</TotalTime>
  <Words>1877</Words>
  <Application>Microsoft Office PowerPoint</Application>
  <PresentationFormat>Breedbeeld</PresentationFormat>
  <Paragraphs>343</Paragraphs>
  <Slides>31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Times New Roman</vt:lpstr>
      <vt:lpstr>Wingdings</vt:lpstr>
      <vt:lpstr>NHLStendenTheme</vt:lpstr>
      <vt:lpstr>Programmeren C#</vt:lpstr>
      <vt:lpstr>Loops</vt:lpstr>
      <vt:lpstr>Loops</vt:lpstr>
      <vt:lpstr>Booleaanse Logica</vt:lpstr>
      <vt:lpstr>Booleaanse Logica - 2</vt:lpstr>
      <vt:lpstr>Recursie</vt:lpstr>
      <vt:lpstr>Recursie – Optellen van 4 getallen</vt:lpstr>
      <vt:lpstr>Recursie – 3</vt:lpstr>
      <vt:lpstr>Recursie – 4</vt:lpstr>
      <vt:lpstr>Recursie – maak kleine letters</vt:lpstr>
      <vt:lpstr>Recursie – maak kleine letters - ALERT</vt:lpstr>
      <vt:lpstr>Hoe komt dat nu?</vt:lpstr>
      <vt:lpstr>Hoe komt dat nu?</vt:lpstr>
      <vt:lpstr>Vervelend!</vt:lpstr>
      <vt:lpstr>Behandel het huidige element</vt:lpstr>
      <vt:lpstr>Bepaal resultaat</vt:lpstr>
      <vt:lpstr>Stoppen!</vt:lpstr>
      <vt:lpstr>Stoppen maar!</vt:lpstr>
      <vt:lpstr>Recept: Recursie is de lus!</vt:lpstr>
      <vt:lpstr>Objecten Oriented Programming</vt:lpstr>
      <vt:lpstr>PowerPoint-presentatie</vt:lpstr>
      <vt:lpstr>Klassen</vt:lpstr>
      <vt:lpstr>Klassen en objecten</vt:lpstr>
      <vt:lpstr>New!</vt:lpstr>
      <vt:lpstr>Constructor</vt:lpstr>
      <vt:lpstr>New! :: verplichte constructor aanroep!</vt:lpstr>
      <vt:lpstr>New! :: verplichte constructor aanroep!</vt:lpstr>
      <vt:lpstr>Encapsulation</vt:lpstr>
      <vt:lpstr>Zichtbaarheid </vt:lpstr>
      <vt:lpstr>Inheritance (overerving)</vt:lpstr>
      <vt:lpstr>Inheritance 2</vt:lpstr>
    </vt:vector>
  </TitlesOfParts>
  <Company>NHL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Molema, G.J.M.</dc:creator>
  <cp:lastModifiedBy>Martin Molema</cp:lastModifiedBy>
  <cp:revision>190</cp:revision>
  <dcterms:created xsi:type="dcterms:W3CDTF">2018-06-08T13:36:05Z</dcterms:created>
  <dcterms:modified xsi:type="dcterms:W3CDTF">2021-02-08T18:46:40Z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0x010100617359CDED284A45A7311079F9FC675B</vt:lpwstr>
  </property>
</Properties>
</file>